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5953bd7b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5953bd7b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5953bd7b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5953bd7b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5953bd7b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5953bd7b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5953bd7b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5953bd7b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5953bd7b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5953bd7b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5953bd7b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5953bd7b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5953bd7b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5953bd7b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5953bd7b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5953bd7b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7A7A"/>
            </a:gs>
            <a:gs pos="100000">
              <a:srgbClr val="393939"/>
            </a:gs>
          </a:gsLst>
          <a:lin ang="5400012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KORG copia.png"/>
          <p:cNvPicPr preferRelativeResize="0"/>
          <p:nvPr/>
        </p:nvPicPr>
        <p:blipFill rotWithShape="1">
          <a:blip r:embed="rId3">
            <a:alphaModFix/>
          </a:blip>
          <a:srcRect l="15518" t="4592" r="11178" b="4291"/>
          <a:stretch/>
        </p:blipFill>
        <p:spPr>
          <a:xfrm>
            <a:off x="2980825" y="207300"/>
            <a:ext cx="3372900" cy="321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30227" y="3422400"/>
            <a:ext cx="6982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>
                <a:solidFill>
                  <a:srgbClr val="FFFF00"/>
                </a:solidFill>
              </a:rPr>
              <a:t>CIRCATHON 2025</a:t>
            </a:r>
            <a:endParaRPr sz="120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 Dogoše Circular Construction Center</a:t>
            </a:r>
            <a:endParaRPr sz="2400"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233250" y="1370025"/>
            <a:ext cx="93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84310"/>
          </a:srgbClr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14073" t="15786" r="14375" b="12233"/>
          <a:stretch/>
        </p:blipFill>
        <p:spPr>
          <a:xfrm>
            <a:off x="3679902" y="1238925"/>
            <a:ext cx="1646468" cy="165665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042200" y="3182538"/>
            <a:ext cx="30000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FF00"/>
                </a:solidFill>
              </a:rPr>
              <a:t>Andrea Bisciotti, Ph.D.</a:t>
            </a:r>
            <a:endParaRPr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FF00"/>
                </a:solidFill>
              </a:rPr>
              <a:t>Team Leader</a:t>
            </a:r>
            <a:endParaRPr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rgbClr val="FFFF00"/>
                </a:solidFill>
              </a:rPr>
              <a:t>(Currently Research Fellow </a:t>
            </a:r>
            <a:endParaRPr sz="1000"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rgbClr val="FFFF00"/>
                </a:solidFill>
              </a:rPr>
              <a:t>at University of Ferrara, ITA)</a:t>
            </a:r>
            <a:endParaRPr sz="1000" b="1">
              <a:solidFill>
                <a:srgbClr val="FFFF00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l="11856" t="11853" r="12334" b="13692"/>
          <a:stretch/>
        </p:blipFill>
        <p:spPr>
          <a:xfrm>
            <a:off x="1020879" y="1300576"/>
            <a:ext cx="1701300" cy="16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25350" y="3182550"/>
            <a:ext cx="32682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FFFF00"/>
                </a:solidFill>
              </a:rPr>
              <a:t>Aditi Vishwas Takale 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FFFF00"/>
                </a:solidFill>
              </a:rPr>
              <a:t>Head of Computer Vision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rgbClr val="FFFF00"/>
                </a:solidFill>
              </a:rPr>
              <a:t>(Currently Master degree student </a:t>
            </a:r>
            <a:endParaRPr sz="1000" b="1" dirty="0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rgbClr val="FFFF00"/>
                </a:solidFill>
              </a:rPr>
              <a:t>in Computational Engg at FAU, GER) </a:t>
            </a:r>
            <a:endParaRPr sz="1000" b="1" dirty="0">
              <a:solidFill>
                <a:srgbClr val="FFFF00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l="6991" t="9929" r="9179" b="12922"/>
          <a:stretch/>
        </p:blipFill>
        <p:spPr>
          <a:xfrm>
            <a:off x="6344775" y="1145975"/>
            <a:ext cx="1901100" cy="174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721200" y="2953950"/>
            <a:ext cx="32682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FF00"/>
                </a:solidFill>
              </a:rPr>
              <a:t>Mihael Brlečić</a:t>
            </a:r>
            <a:endParaRPr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FF00"/>
                </a:solidFill>
              </a:rPr>
              <a:t>Head of KROG Marketplace</a:t>
            </a:r>
            <a:endParaRPr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rgbClr val="FFFF00"/>
                </a:solidFill>
              </a:rPr>
              <a:t>(Currently Bachelor degree student </a:t>
            </a:r>
            <a:endParaRPr sz="1000"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rgbClr val="FFFF00"/>
                </a:solidFill>
              </a:rPr>
              <a:t>in informatics and economy at FOI, CRO) </a:t>
            </a:r>
            <a:endParaRPr sz="1000" b="1">
              <a:solidFill>
                <a:srgbClr val="FFFF00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01550" y="2913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>
                <a:solidFill>
                  <a:srgbClr val="FFFF00"/>
                </a:solidFill>
              </a:rPr>
              <a:t>Our Team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048" y="4366000"/>
            <a:ext cx="645849" cy="38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9277" y="4344375"/>
            <a:ext cx="645852" cy="4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5100" y="4304548"/>
            <a:ext cx="645852" cy="44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84310"/>
          </a:srgbClr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118775" y="212900"/>
            <a:ext cx="584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 Dogoše Circular Construction Center</a:t>
            </a:r>
            <a:endParaRPr sz="2400" b="1">
              <a:solidFill>
                <a:srgbClr val="FFFF00"/>
              </a:solidFill>
            </a:endParaRPr>
          </a:p>
        </p:txBody>
      </p:sp>
      <p:pic>
        <p:nvPicPr>
          <p:cNvPr id="76" name="Google Shape;76;p15" title="Schermata 2025-03-27 alle 14.29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25" y="840950"/>
            <a:ext cx="3670647" cy="40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835450" y="289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FF00"/>
                </a:solidFill>
              </a:rPr>
              <a:t>(our vision)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080775" y="947550"/>
            <a:ext cx="49869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rgbClr val="FFFF00"/>
                </a:solidFill>
              </a:rPr>
              <a:t>Boost of the Waste Plant with the introduction of:</a:t>
            </a:r>
            <a:endParaRPr sz="1600" b="1">
              <a:solidFill>
                <a:srgbClr val="FFFF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Both"/>
            </a:pPr>
            <a:r>
              <a:rPr lang="it" sz="1600" b="1">
                <a:solidFill>
                  <a:srgbClr val="FFFF00"/>
                </a:solidFill>
              </a:rPr>
              <a:t>Conveyor belt</a:t>
            </a:r>
            <a:r>
              <a:rPr lang="it" sz="1600">
                <a:solidFill>
                  <a:srgbClr val="FFFF00"/>
                </a:solidFill>
              </a:rPr>
              <a:t> </a:t>
            </a:r>
            <a:r>
              <a:rPr lang="it" sz="1600">
                <a:solidFill>
                  <a:schemeClr val="lt1"/>
                </a:solidFill>
              </a:rPr>
              <a:t>for primary screening of Waste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	COST: 10,000€ *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Both"/>
            </a:pPr>
            <a:r>
              <a:rPr lang="it" sz="1600" b="1">
                <a:solidFill>
                  <a:srgbClr val="FFFF00"/>
                </a:solidFill>
              </a:rPr>
              <a:t>RGB Optical Cameras</a:t>
            </a:r>
            <a:r>
              <a:rPr lang="it" sz="1600" b="1">
                <a:solidFill>
                  <a:schemeClr val="lt1"/>
                </a:solidFill>
              </a:rPr>
              <a:t> </a:t>
            </a:r>
            <a:r>
              <a:rPr lang="it" sz="1600">
                <a:solidFill>
                  <a:schemeClr val="lt1"/>
                </a:solidFill>
              </a:rPr>
              <a:t>on top of the Conveyor belt for in-line (real time) image analysis.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COST: each cameras 1.500€ (x 4)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Both"/>
            </a:pPr>
            <a:r>
              <a:rPr lang="it" sz="1600" b="1">
                <a:solidFill>
                  <a:srgbClr val="FFFF00"/>
                </a:solidFill>
              </a:rPr>
              <a:t>Dogoše Plant Softwate Manager</a:t>
            </a:r>
            <a:r>
              <a:rPr lang="it" sz="1600" b="1">
                <a:solidFill>
                  <a:schemeClr val="lt1"/>
                </a:solidFill>
              </a:rPr>
              <a:t> </a:t>
            </a:r>
            <a:r>
              <a:rPr lang="it" sz="1600">
                <a:solidFill>
                  <a:schemeClr val="lt1"/>
                </a:solidFill>
              </a:rPr>
              <a:t>(</a:t>
            </a:r>
            <a:r>
              <a:rPr lang="it" sz="1600" b="1">
                <a:solidFill>
                  <a:srgbClr val="FFFF00"/>
                </a:solidFill>
              </a:rPr>
              <a:t>DCWP</a:t>
            </a:r>
            <a:r>
              <a:rPr lang="it" sz="1600" b="1">
                <a:solidFill>
                  <a:schemeClr val="lt1"/>
                </a:solidFill>
              </a:rPr>
              <a:t> ®</a:t>
            </a:r>
            <a:r>
              <a:rPr lang="it" sz="1600">
                <a:solidFill>
                  <a:schemeClr val="lt1"/>
                </a:solidFill>
              </a:rPr>
              <a:t>) by KROG group. 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COST OF DEVELOPING (12 months): 50.000€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Both"/>
            </a:pPr>
            <a:r>
              <a:rPr lang="it" sz="1600" b="1">
                <a:solidFill>
                  <a:srgbClr val="FFFF00"/>
                </a:solidFill>
              </a:rPr>
              <a:t>New Slovenian National Online Marketplace</a:t>
            </a:r>
            <a:r>
              <a:rPr lang="it" sz="1600">
                <a:solidFill>
                  <a:schemeClr val="lt1"/>
                </a:solidFill>
              </a:rPr>
              <a:t> for recycled materials (</a:t>
            </a:r>
            <a:r>
              <a:rPr lang="it" sz="1600" b="1">
                <a:solidFill>
                  <a:schemeClr val="lt1"/>
                </a:solidFill>
              </a:rPr>
              <a:t>KROG marketplace ®</a:t>
            </a:r>
            <a:r>
              <a:rPr lang="it" sz="1600">
                <a:solidFill>
                  <a:schemeClr val="lt1"/>
                </a:solidFill>
              </a:rPr>
              <a:t>) COST OF DEVELOPING (24 months): 40.000€ 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8431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71700" y="121025"/>
            <a:ext cx="261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The time-line</a:t>
            </a:r>
            <a:endParaRPr sz="2400" b="1">
              <a:solidFill>
                <a:srgbClr val="FFFF00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81850" y="649925"/>
            <a:ext cx="6385200" cy="481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7084275" y="613775"/>
            <a:ext cx="166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2 years</a:t>
            </a:r>
            <a:endParaRPr sz="2400" b="1">
              <a:solidFill>
                <a:srgbClr val="FFFF00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32275" y="1411950"/>
            <a:ext cx="1414800" cy="48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2053650" y="1406550"/>
            <a:ext cx="605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rgbClr val="FFFF00"/>
                </a:solidFill>
              </a:rPr>
              <a:t>Conveyor belt + RGB cameras (6 months)</a:t>
            </a:r>
            <a:endParaRPr sz="2000" b="1">
              <a:solidFill>
                <a:srgbClr val="FFFF00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755700" y="1985425"/>
            <a:ext cx="605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rgbClr val="FFFF00"/>
                </a:solidFill>
              </a:rPr>
              <a:t>Waste Images Database (3 months)</a:t>
            </a:r>
            <a:endParaRPr sz="2000" b="1">
              <a:solidFill>
                <a:srgbClr val="FFFF00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889300" y="1990825"/>
            <a:ext cx="793200" cy="48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481850" y="4419000"/>
            <a:ext cx="6385200" cy="481800"/>
          </a:xfrm>
          <a:prstGeom prst="rect">
            <a:avLst/>
          </a:prstGeom>
          <a:solidFill>
            <a:srgbClr val="FF99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6959975" y="4185025"/>
            <a:ext cx="2737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rgbClr val="FFFF00"/>
                </a:solidFill>
              </a:rPr>
              <a:t>KROG</a:t>
            </a:r>
            <a:endParaRPr sz="2000" b="1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rgbClr val="FFFF00"/>
                </a:solidFill>
              </a:rPr>
              <a:t>Marketplace</a:t>
            </a:r>
            <a:endParaRPr sz="2000" b="1">
              <a:solidFill>
                <a:srgbClr val="FFFF00"/>
              </a:solidFill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2727500" y="2524225"/>
            <a:ext cx="793200" cy="48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581400" y="2548825"/>
            <a:ext cx="522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rgbClr val="FFFF00"/>
                </a:solidFill>
              </a:rPr>
              <a:t>Machine Learning Training (3 months)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3520700" y="3112225"/>
            <a:ext cx="1669800" cy="48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5331375" y="3085225"/>
            <a:ext cx="391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rgbClr val="FFFF00"/>
                </a:solidFill>
              </a:rPr>
              <a:t>Software testing (6 months)</a:t>
            </a:r>
            <a:endParaRPr sz="2000" b="1">
              <a:solidFill>
                <a:srgbClr val="FFFF00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197100" y="3645625"/>
            <a:ext cx="1669800" cy="48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6959975" y="363511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rgbClr val="FFFF00"/>
                </a:solidFill>
              </a:rPr>
              <a:t>PILOT PLANT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84310"/>
          </a:srgbClr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/>
        </p:nvSpPr>
        <p:spPr>
          <a:xfrm>
            <a:off x="-309300" y="425825"/>
            <a:ext cx="506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RGB waste recognition</a:t>
            </a:r>
            <a:endParaRPr sz="2400" b="1">
              <a:solidFill>
                <a:srgbClr val="FFFF00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84650" y="1097075"/>
            <a:ext cx="8174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For this classification, the model is trained with over 200 images for each class: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FFFF00"/>
                </a:solidFill>
              </a:rPr>
              <a:t>Concrete</a:t>
            </a:r>
            <a:r>
              <a:rPr lang="it" sz="1700">
                <a:solidFill>
                  <a:srgbClr val="FFFF00"/>
                </a:solidFill>
              </a:rPr>
              <a:t>, </a:t>
            </a:r>
            <a:r>
              <a:rPr lang="it" sz="1700" b="1">
                <a:solidFill>
                  <a:srgbClr val="FFFF00"/>
                </a:solidFill>
              </a:rPr>
              <a:t>Bricks and ceramics</a:t>
            </a:r>
            <a:r>
              <a:rPr lang="it" sz="1700">
                <a:solidFill>
                  <a:srgbClr val="FFFF00"/>
                </a:solidFill>
              </a:rPr>
              <a:t>, </a:t>
            </a:r>
            <a:r>
              <a:rPr lang="it" sz="1700" b="1">
                <a:solidFill>
                  <a:srgbClr val="FFFF00"/>
                </a:solidFill>
              </a:rPr>
              <a:t>Wood</a:t>
            </a:r>
            <a:r>
              <a:rPr lang="it" sz="1700">
                <a:solidFill>
                  <a:srgbClr val="FFFF00"/>
                </a:solidFill>
              </a:rPr>
              <a:t>, </a:t>
            </a:r>
            <a:r>
              <a:rPr lang="it" sz="1700" b="1">
                <a:solidFill>
                  <a:srgbClr val="FFFF00"/>
                </a:solidFill>
              </a:rPr>
              <a:t>Plastics</a:t>
            </a:r>
            <a:r>
              <a:rPr lang="it" sz="1700">
                <a:solidFill>
                  <a:srgbClr val="FFFF00"/>
                </a:solidFill>
              </a:rPr>
              <a:t>, </a:t>
            </a:r>
            <a:r>
              <a:rPr lang="it" sz="1700" b="1">
                <a:solidFill>
                  <a:srgbClr val="FFFF00"/>
                </a:solidFill>
              </a:rPr>
              <a:t>Glass</a:t>
            </a:r>
            <a:r>
              <a:rPr lang="it" sz="1700">
                <a:solidFill>
                  <a:srgbClr val="FFFF00"/>
                </a:solidFill>
              </a:rPr>
              <a:t>, </a:t>
            </a:r>
            <a:r>
              <a:rPr lang="it" sz="1700" b="1">
                <a:solidFill>
                  <a:srgbClr val="FFFF00"/>
                </a:solidFill>
              </a:rPr>
              <a:t>Metals</a:t>
            </a:r>
            <a:r>
              <a:rPr lang="it" sz="1700">
                <a:solidFill>
                  <a:srgbClr val="FFFF00"/>
                </a:solidFill>
              </a:rPr>
              <a:t>.</a:t>
            </a:r>
            <a:endParaRPr sz="1700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*Images are taken from different angles and lighting conditions.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Then for each recognized material, the AI draws a virtual outline around it in the image to isolate it from the background.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We then quantify the material volume from the images. 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Volume is calculated by combining the information from the depth sensor with the 2D area (outline of the material).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This data is then used to automatically sort materials, track recycling amounts, or flag hazardous items—all without manual measurement.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84310"/>
          </a:srgbClr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 title="Schermata 2025-03-27 alle 15.05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50" y="2929925"/>
            <a:ext cx="2799800" cy="19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75" y="390525"/>
            <a:ext cx="2858625" cy="129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8"/>
          <p:cNvCxnSpPr>
            <a:stCxn id="109" idx="2"/>
          </p:cNvCxnSpPr>
          <p:nvPr/>
        </p:nvCxnSpPr>
        <p:spPr>
          <a:xfrm>
            <a:off x="1525687" y="1680875"/>
            <a:ext cx="0" cy="518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8"/>
          <p:cNvCxnSpPr/>
          <p:nvPr/>
        </p:nvCxnSpPr>
        <p:spPr>
          <a:xfrm rot="10800000" flipH="1">
            <a:off x="3342162" y="1680950"/>
            <a:ext cx="709200" cy="6447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8"/>
          <p:cNvSpPr txBox="1"/>
          <p:nvPr/>
        </p:nvSpPr>
        <p:spPr>
          <a:xfrm>
            <a:off x="1525675" y="470050"/>
            <a:ext cx="30000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RGB</a:t>
            </a:r>
            <a:endParaRPr sz="2400"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Camera</a:t>
            </a:r>
            <a:endParaRPr sz="2400" b="1">
              <a:solidFill>
                <a:srgbClr val="FFFF00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54400" y="2325650"/>
            <a:ext cx="2579700" cy="554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Conveyor belt</a:t>
            </a:r>
            <a:endParaRPr sz="2400" b="1">
              <a:solidFill>
                <a:srgbClr val="FFFF00"/>
              </a:solidFill>
            </a:endParaRPr>
          </a:p>
        </p:txBody>
      </p:sp>
      <p:cxnSp>
        <p:nvCxnSpPr>
          <p:cNvPr id="114" name="Google Shape;114;p18"/>
          <p:cNvCxnSpPr/>
          <p:nvPr/>
        </p:nvCxnSpPr>
        <p:spPr>
          <a:xfrm>
            <a:off x="6470237" y="1095700"/>
            <a:ext cx="563100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18"/>
          <p:cNvSpPr txBox="1"/>
          <p:nvPr/>
        </p:nvSpPr>
        <p:spPr>
          <a:xfrm>
            <a:off x="4267200" y="393850"/>
            <a:ext cx="2213100" cy="1403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Machine Learning classification</a:t>
            </a:r>
            <a:endParaRPr sz="2400" b="1">
              <a:solidFill>
                <a:srgbClr val="FFFF00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7118225" y="590050"/>
            <a:ext cx="1874400" cy="978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Volume and Type</a:t>
            </a:r>
            <a:endParaRPr sz="2400" b="1">
              <a:solidFill>
                <a:srgbClr val="FFFF00"/>
              </a:solidFill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7831775" y="1665200"/>
            <a:ext cx="14100" cy="4980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8"/>
          <p:cNvSpPr txBox="1"/>
          <p:nvPr/>
        </p:nvSpPr>
        <p:spPr>
          <a:xfrm>
            <a:off x="6412925" y="2370900"/>
            <a:ext cx="2579700" cy="91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rgbClr val="FFFF00"/>
                </a:solidFill>
              </a:rPr>
              <a:t>Plant Manager Software (DCWB)</a:t>
            </a:r>
            <a:endParaRPr sz="2200" b="1">
              <a:solidFill>
                <a:srgbClr val="FFFF00"/>
              </a:solidFill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7907975" y="3359700"/>
            <a:ext cx="14100" cy="4980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8"/>
          <p:cNvSpPr txBox="1"/>
          <p:nvPr/>
        </p:nvSpPr>
        <p:spPr>
          <a:xfrm>
            <a:off x="6361400" y="3933050"/>
            <a:ext cx="2579700" cy="91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rgbClr val="FFFF00"/>
                </a:solidFill>
              </a:rPr>
              <a:t>Marketplace </a:t>
            </a:r>
            <a:endParaRPr sz="2200"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rgbClr val="FFFF00"/>
                </a:solidFill>
              </a:rPr>
              <a:t>Platform</a:t>
            </a:r>
            <a:endParaRPr sz="2200" b="1">
              <a:solidFill>
                <a:srgbClr val="FFFF00"/>
              </a:solidFill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 rot="10800000">
            <a:off x="5818700" y="4320725"/>
            <a:ext cx="448200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8"/>
          <p:cNvSpPr txBox="1"/>
          <p:nvPr/>
        </p:nvSpPr>
        <p:spPr>
          <a:xfrm>
            <a:off x="3680825" y="3940625"/>
            <a:ext cx="2028000" cy="91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rgbClr val="FFFF00"/>
                </a:solidFill>
              </a:rPr>
              <a:t>Slovenian</a:t>
            </a:r>
            <a:endParaRPr sz="2200"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rgbClr val="FFFF00"/>
                </a:solidFill>
              </a:rPr>
              <a:t>Stakeholder</a:t>
            </a:r>
            <a:endParaRPr sz="2200" b="1">
              <a:solidFill>
                <a:srgbClr val="FFFF00"/>
              </a:solidFill>
            </a:endParaRPr>
          </a:p>
        </p:txBody>
      </p:sp>
      <p:cxnSp>
        <p:nvCxnSpPr>
          <p:cNvPr id="123" name="Google Shape;123;p18"/>
          <p:cNvCxnSpPr/>
          <p:nvPr/>
        </p:nvCxnSpPr>
        <p:spPr>
          <a:xfrm rot="10800000">
            <a:off x="5818700" y="2796725"/>
            <a:ext cx="448200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18"/>
          <p:cNvSpPr txBox="1"/>
          <p:nvPr/>
        </p:nvSpPr>
        <p:spPr>
          <a:xfrm>
            <a:off x="3714500" y="2412788"/>
            <a:ext cx="2028000" cy="91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rgbClr val="FFFF00"/>
                </a:solidFill>
              </a:rPr>
              <a:t>Real-time</a:t>
            </a:r>
            <a:endParaRPr sz="2200"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b="1">
                <a:solidFill>
                  <a:srgbClr val="FFFF00"/>
                </a:solidFill>
              </a:rPr>
              <a:t>monitoring</a:t>
            </a:r>
            <a:endParaRPr sz="22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84310"/>
          </a:srgbClr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300300" y="253275"/>
            <a:ext cx="800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The KROG Slovenian Marketplace </a:t>
            </a:r>
            <a:endParaRPr sz="2400" b="1">
              <a:solidFill>
                <a:srgbClr val="FFFF00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50" y="1274100"/>
            <a:ext cx="4613701" cy="367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4">
            <a:alphaModFix/>
          </a:blip>
          <a:srcRect l="24967" r="25246"/>
          <a:stretch/>
        </p:blipFill>
        <p:spPr>
          <a:xfrm>
            <a:off x="5085710" y="1244475"/>
            <a:ext cx="3811917" cy="367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126050" y="737175"/>
            <a:ext cx="552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Online website and phone app (geolocalized)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84310"/>
          </a:srgbClr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300300" y="349625"/>
            <a:ext cx="457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The Slovenian stakeholders</a:t>
            </a:r>
            <a:endParaRPr sz="2400" b="1">
              <a:solidFill>
                <a:srgbClr val="FFFF00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15150" y="1014650"/>
            <a:ext cx="8125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Based on </a:t>
            </a:r>
            <a:r>
              <a:rPr lang="it" sz="1600" b="1">
                <a:solidFill>
                  <a:srgbClr val="FFFF00"/>
                </a:solidFill>
              </a:rPr>
              <a:t>Artificial Intelligence</a:t>
            </a:r>
            <a:r>
              <a:rPr lang="it" sz="1600" b="1">
                <a:solidFill>
                  <a:schemeClr val="lt1"/>
                </a:solidFill>
              </a:rPr>
              <a:t>, the</a:t>
            </a:r>
            <a:r>
              <a:rPr lang="it" sz="1600">
                <a:solidFill>
                  <a:schemeClr val="lt1"/>
                </a:solidFill>
              </a:rPr>
              <a:t> </a:t>
            </a:r>
            <a:r>
              <a:rPr lang="it" sz="1600" b="1">
                <a:solidFill>
                  <a:srgbClr val="FFFF00"/>
                </a:solidFill>
              </a:rPr>
              <a:t>KROG marketplace </a:t>
            </a:r>
            <a:r>
              <a:rPr lang="it" sz="1600">
                <a:solidFill>
                  <a:schemeClr val="lt1"/>
                </a:solidFill>
              </a:rPr>
              <a:t>associates the recycled materials produced (</a:t>
            </a:r>
            <a:r>
              <a:rPr lang="it" sz="1600" b="1">
                <a:solidFill>
                  <a:srgbClr val="FFFF00"/>
                </a:solidFill>
              </a:rPr>
              <a:t>DCWB software</a:t>
            </a:r>
            <a:r>
              <a:rPr lang="it" sz="1600">
                <a:solidFill>
                  <a:schemeClr val="lt1"/>
                </a:solidFill>
              </a:rPr>
              <a:t>)  with potential final reuse practice.</a:t>
            </a:r>
            <a:endParaRPr sz="1600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The </a:t>
            </a:r>
            <a:r>
              <a:rPr lang="it" sz="1600" b="1">
                <a:solidFill>
                  <a:schemeClr val="lt1"/>
                </a:solidFill>
              </a:rPr>
              <a:t>Marketplace</a:t>
            </a:r>
            <a:r>
              <a:rPr lang="it" sz="1600">
                <a:solidFill>
                  <a:schemeClr val="lt1"/>
                </a:solidFill>
              </a:rPr>
              <a:t> notifies to the subscribed community: persons, companies and local entities (administration, municipalities) in Slovenia the availability and possible applications for recycled material produced based on artificial intelligence:</a:t>
            </a:r>
            <a:endParaRPr sz="1600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Both"/>
            </a:pPr>
            <a:r>
              <a:rPr lang="it" sz="1600" b="1">
                <a:solidFill>
                  <a:schemeClr val="lt1"/>
                </a:solidFill>
              </a:rPr>
              <a:t>Architectural Structures </a:t>
            </a:r>
            <a:r>
              <a:rPr lang="it" sz="1600">
                <a:solidFill>
                  <a:schemeClr val="lt1"/>
                </a:solidFill>
              </a:rPr>
              <a:t>- Wood and Metals based application in the production of timbers and other structural elements for housing.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Both"/>
            </a:pPr>
            <a:r>
              <a:rPr lang="it" sz="1600" b="1">
                <a:solidFill>
                  <a:schemeClr val="lt1"/>
                </a:solidFill>
              </a:rPr>
              <a:t>Artisanal Manufactures</a:t>
            </a:r>
            <a:r>
              <a:rPr lang="it" sz="1600">
                <a:solidFill>
                  <a:schemeClr val="lt1"/>
                </a:solidFill>
              </a:rPr>
              <a:t> - (wood, metals) for public spaces and private home furniture.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Both"/>
            </a:pPr>
            <a:r>
              <a:rPr lang="it" sz="1600" b="1">
                <a:solidFill>
                  <a:schemeClr val="lt1"/>
                </a:solidFill>
              </a:rPr>
              <a:t>Arts and performances </a:t>
            </a:r>
            <a:r>
              <a:rPr lang="it" sz="1600">
                <a:solidFill>
                  <a:schemeClr val="lt1"/>
                </a:solidFill>
              </a:rPr>
              <a:t>- application in the field of liberal arts and performance.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84310"/>
          </a:srgbClr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-80700" y="349625"/>
            <a:ext cx="35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00"/>
                </a:solidFill>
              </a:rPr>
              <a:t>CONCLUSIONS</a:t>
            </a:r>
            <a:endParaRPr sz="2400" b="1">
              <a:solidFill>
                <a:srgbClr val="FFFF00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88850" y="3759000"/>
            <a:ext cx="81663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The tailored </a:t>
            </a:r>
            <a:r>
              <a:rPr lang="it" sz="1600" b="1">
                <a:solidFill>
                  <a:srgbClr val="FFFF00"/>
                </a:solidFill>
              </a:rPr>
              <a:t>Marketplace</a:t>
            </a:r>
            <a:r>
              <a:rPr lang="it" sz="1600">
                <a:solidFill>
                  <a:schemeClr val="lt1"/>
                </a:solidFill>
              </a:rPr>
              <a:t> helps the local community getting more involved in the circular practice.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3" y="1050550"/>
            <a:ext cx="2858625" cy="12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132775" y="24389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FFFF00"/>
                </a:solidFill>
              </a:rPr>
              <a:t>RGB</a:t>
            </a:r>
            <a:endParaRPr sz="1800" b="1">
              <a:solidFill>
                <a:srgbClr val="FFFF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FFFF00"/>
                </a:solidFill>
              </a:rPr>
              <a:t>Camera</a:t>
            </a:r>
            <a:endParaRPr sz="1800" b="1">
              <a:solidFill>
                <a:srgbClr val="FFFF00"/>
              </a:solidFill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2347612" y="1695725"/>
            <a:ext cx="563100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l="5425" t="32089" r="16952" b="24685"/>
          <a:stretch/>
        </p:blipFill>
        <p:spPr>
          <a:xfrm>
            <a:off x="3056950" y="1080600"/>
            <a:ext cx="2047115" cy="113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2933600" y="2466525"/>
            <a:ext cx="2283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FFFF00"/>
                </a:solidFill>
              </a:rPr>
              <a:t>Analysis of waste collected</a:t>
            </a:r>
            <a:endParaRPr sz="1700" b="1">
              <a:solidFill>
                <a:srgbClr val="FFFF00"/>
              </a:solidFill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>
            <a:off x="5245862" y="1792100"/>
            <a:ext cx="563100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21"/>
          <p:cNvSpPr txBox="1"/>
          <p:nvPr/>
        </p:nvSpPr>
        <p:spPr>
          <a:xfrm>
            <a:off x="6295650" y="2876550"/>
            <a:ext cx="2283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FFFF00"/>
                </a:solidFill>
              </a:rPr>
              <a:t>Online marketplace platform</a:t>
            </a:r>
            <a:endParaRPr sz="1700" b="1">
              <a:solidFill>
                <a:srgbClr val="FFFF00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450" y="662250"/>
            <a:ext cx="2710451" cy="21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469200" y="4379850"/>
            <a:ext cx="816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lt1"/>
                </a:solidFill>
              </a:rPr>
              <a:t>OUR REVENUES</a:t>
            </a:r>
            <a:r>
              <a:rPr lang="it" sz="1600">
                <a:solidFill>
                  <a:schemeClr val="lt1"/>
                </a:solidFill>
              </a:rPr>
              <a:t>: Software licence (</a:t>
            </a:r>
            <a:r>
              <a:rPr lang="it" sz="2200" b="1">
                <a:solidFill>
                  <a:srgbClr val="FFFF00"/>
                </a:solidFill>
              </a:rPr>
              <a:t>DCWB</a:t>
            </a:r>
            <a:r>
              <a:rPr lang="it" sz="2200">
                <a:solidFill>
                  <a:schemeClr val="lt1"/>
                </a:solidFill>
              </a:rPr>
              <a:t>)</a:t>
            </a:r>
            <a:r>
              <a:rPr lang="it" sz="2200">
                <a:solidFill>
                  <a:srgbClr val="FFFF00"/>
                </a:solidFill>
              </a:rPr>
              <a:t> </a:t>
            </a:r>
            <a:r>
              <a:rPr lang="it" sz="1700">
                <a:solidFill>
                  <a:schemeClr val="lt1"/>
                </a:solidFill>
              </a:rPr>
              <a:t>and </a:t>
            </a:r>
            <a:r>
              <a:rPr lang="it" sz="1700" b="1">
                <a:solidFill>
                  <a:srgbClr val="FFFF00"/>
                </a:solidFill>
              </a:rPr>
              <a:t>Marketplace</a:t>
            </a:r>
            <a:r>
              <a:rPr lang="it" sz="1700">
                <a:solidFill>
                  <a:schemeClr val="lt1"/>
                </a:solidFill>
              </a:rPr>
              <a:t> fees 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517</Words>
  <Application>Microsoft Office PowerPoint</Application>
  <PresentationFormat>On-screen Show (16:9)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CIRCATHON 2025  Dogoše Circular Construction Center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Aditi Vishwas Takale</cp:lastModifiedBy>
  <cp:revision>3</cp:revision>
  <dcterms:modified xsi:type="dcterms:W3CDTF">2025-05-24T11:57:06Z</dcterms:modified>
</cp:coreProperties>
</file>